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72" r:id="rId9"/>
    <p:sldId id="271" r:id="rId10"/>
    <p:sldId id="273" r:id="rId11"/>
    <p:sldId id="262" r:id="rId12"/>
    <p:sldId id="269" r:id="rId13"/>
    <p:sldId id="27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99" autoAdjust="0"/>
  </p:normalViewPr>
  <p:slideViewPr>
    <p:cSldViewPr snapToGrid="0">
      <p:cViewPr>
        <p:scale>
          <a:sx n="68" d="100"/>
          <a:sy n="68" d="100"/>
        </p:scale>
        <p:origin x="126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6C7B6-E969-4912-BF39-F2D27E636F77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62A5E-9F18-46AD-A269-31A2180703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556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3593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>
              <a:spcAft>
                <a:spcPts val="750"/>
              </a:spcAft>
              <a:buFont typeface="Arial" panose="020B0604020202020204" pitchFamily="34" charset="0"/>
              <a:buNone/>
            </a:pPr>
            <a:r>
              <a:rPr lang="hu-HU" b="0" i="0" dirty="0">
                <a:solidFill>
                  <a:srgbClr val="ECECEC"/>
                </a:solidFill>
                <a:effectLst/>
                <a:latin typeface="Google Sans"/>
              </a:rPr>
              <a:t>UI: felhasználó felület kialakítását (</a:t>
            </a:r>
            <a:r>
              <a:rPr lang="hu-HU" b="0" i="0" dirty="0">
                <a:solidFill>
                  <a:srgbClr val="333333"/>
                </a:solidFill>
                <a:effectLst/>
                <a:latin typeface="ralewayregular"/>
              </a:rPr>
              <a:t> Reszponzív webdesign elkészítése, Animációk kitalálása</a:t>
            </a:r>
            <a:r>
              <a:rPr lang="hu-HU" b="0" i="0" dirty="0">
                <a:solidFill>
                  <a:srgbClr val="ECECEC"/>
                </a:solidFill>
                <a:effectLst/>
                <a:latin typeface="Google Sans"/>
              </a:rPr>
              <a:t>)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91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ötletet és inspirációt egy ismerősünk ruhaboltja adta, aki saját üzlete számára keresett modern, felhasználóbarát megoldást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411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alkalmazás egyik fő előnye, hogy a vásárlóknak nem kell fizikailag felkeresniük az üzletet, hiszen az online felület lehetőséget biztosít a termékek kényelmes böngészésére és megrendelésére akár otthonról is. Ezzel időt és energiát takarítanak meg, miközben az eladó számára is egyszerűbbé válik az adminisztráció és az ügyfélkapcsolatok kezelése.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2381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Bejelentkezés nélkül csak a termékeket tudjuk megnézni, de vásárolni csak bejelentkezés után tudunk. Bejelentkezni két féleképpen lehet: felhasználói fiók, </a:t>
            </a:r>
            <a:r>
              <a:rPr lang="hu-HU" dirty="0" err="1"/>
              <a:t>admin</a:t>
            </a:r>
            <a:r>
              <a:rPr lang="hu-HU" dirty="0"/>
              <a:t> fiók.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929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 err="1"/>
              <a:t>MySQL</a:t>
            </a:r>
            <a:r>
              <a:rPr lang="hu-HU" b="1" dirty="0"/>
              <a:t> adatbáziskapcsolatot</a:t>
            </a:r>
            <a:r>
              <a:rPr lang="hu-HU" dirty="0"/>
              <a:t> hoz létre a </a:t>
            </a:r>
            <a:r>
              <a:rPr lang="hu-HU" b="1" dirty="0" err="1"/>
              <a:t>MySQLi</a:t>
            </a:r>
            <a:r>
              <a:rPr lang="hu-HU" dirty="0"/>
              <a:t> osztály segítségével. </a:t>
            </a:r>
            <a:r>
              <a:rPr lang="hu-HU" b="1" dirty="0"/>
              <a:t>"</a:t>
            </a:r>
            <a:r>
              <a:rPr lang="hu-HU" b="1" dirty="0" err="1"/>
              <a:t>localhost</a:t>
            </a:r>
            <a:r>
              <a:rPr lang="hu-HU" b="1" dirty="0"/>
              <a:t>"</a:t>
            </a:r>
            <a:r>
              <a:rPr lang="hu-HU" dirty="0"/>
              <a:t> – A szerver címe, ahol az adatbázis fut.</a:t>
            </a:r>
          </a:p>
          <a:p>
            <a:r>
              <a:rPr lang="hu-HU" b="1" dirty="0"/>
              <a:t>"</a:t>
            </a:r>
            <a:r>
              <a:rPr lang="hu-HU" b="1" dirty="0" err="1"/>
              <a:t>root</a:t>
            </a:r>
            <a:r>
              <a:rPr lang="hu-HU" b="1" dirty="0"/>
              <a:t>"</a:t>
            </a:r>
            <a:r>
              <a:rPr lang="hu-HU" dirty="0"/>
              <a:t> – A </a:t>
            </a:r>
            <a:r>
              <a:rPr lang="hu-HU" dirty="0" err="1"/>
              <a:t>MySQL</a:t>
            </a:r>
            <a:r>
              <a:rPr lang="hu-HU" dirty="0"/>
              <a:t> adatbázis felhasználóneve. A </a:t>
            </a:r>
            <a:r>
              <a:rPr lang="hu-HU" dirty="0" err="1"/>
              <a:t>MySQL</a:t>
            </a:r>
            <a:r>
              <a:rPr lang="hu-HU" dirty="0"/>
              <a:t> jelszó (itt üresen van hagyva, ami helyi fejlesztésnél gyakori). </a:t>
            </a:r>
            <a:r>
              <a:rPr lang="hu-HU" b="1" dirty="0"/>
              <a:t>"shop"</a:t>
            </a:r>
            <a:r>
              <a:rPr lang="hu-HU" dirty="0"/>
              <a:t> – Az adatbázis neve, amelyhez csatlakozni akarunk.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1546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Tiszta kódnak való megfelelés: projekt kódját kisebb, elkülönített modulokra bontottuk.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9048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Miért van szükség adatbázisra egy webshopnál? (pl. termékek tárolása, rendelések nyilvántartása, felhasználói adatok kezelése)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479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Bootstrap</a:t>
            </a:r>
            <a:r>
              <a:rPr lang="hu-HU" dirty="0"/>
              <a:t>, </a:t>
            </a:r>
            <a:r>
              <a:rPr lang="hu-HU" dirty="0" err="1"/>
              <a:t>css</a:t>
            </a:r>
            <a:r>
              <a:rPr lang="hu-HU" dirty="0"/>
              <a:t> használatával. </a:t>
            </a:r>
            <a:r>
              <a:rPr lang="hu-HU" dirty="0" err="1"/>
              <a:t>Bootstrap</a:t>
            </a:r>
            <a:r>
              <a:rPr lang="hu-HU" dirty="0"/>
              <a:t> </a:t>
            </a:r>
            <a:r>
              <a:rPr lang="hu-HU" dirty="0" err="1"/>
              <a:t>reszponzivitását</a:t>
            </a:r>
            <a:r>
              <a:rPr lang="hu-HU" dirty="0"/>
              <a:t> a </a:t>
            </a:r>
            <a:r>
              <a:rPr lang="hu-HU" b="1" dirty="0"/>
              <a:t>rácsrendszer (</a:t>
            </a:r>
            <a:r>
              <a:rPr lang="hu-HU" b="1" dirty="0" err="1"/>
              <a:t>grid</a:t>
            </a:r>
            <a:r>
              <a:rPr lang="hu-HU" b="1" dirty="0"/>
              <a:t> </a:t>
            </a:r>
            <a:r>
              <a:rPr lang="hu-HU" b="1" dirty="0" err="1"/>
              <a:t>system</a:t>
            </a:r>
            <a:r>
              <a:rPr lang="hu-HU" b="1" dirty="0"/>
              <a:t>): </a:t>
            </a:r>
            <a:r>
              <a:rPr lang="hu-HU" dirty="0"/>
              <a:t>12 oszlopos elrendezést használ, amelyet az .col-* osztályokkal szabályozhatunk.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045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bejelentkezési és regisztrációs funkciók helyes működésének ellenőrzése.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A5E-9F18-46AD-A269-31A2180703E3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186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70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406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694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888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621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039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5293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6851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539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339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25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41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389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041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100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07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21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9F64E1F-AD10-4529-8905-5FF30975D4D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A2A294D-9320-4EC9-A0D7-289CF4F406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799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598E7-AA9B-41C1-AA4F-8E8638BCD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70104"/>
            <a:ext cx="9440034" cy="867142"/>
          </a:xfrm>
        </p:spPr>
        <p:txBody>
          <a:bodyPr>
            <a:normAutofit/>
          </a:bodyPr>
          <a:lstStyle/>
          <a:p>
            <a:r>
              <a:rPr lang="hu-HU" sz="4400" b="1" dirty="0" err="1">
                <a:effectLst/>
              </a:rPr>
              <a:t>PureLine</a:t>
            </a:r>
            <a:r>
              <a:rPr lang="hu-HU" sz="4400" b="1" dirty="0">
                <a:effectLst/>
              </a:rPr>
              <a:t> Webshop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F2DED70-3640-42C2-B6C7-E8FC4E673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1342434"/>
            <a:ext cx="9440034" cy="740578"/>
          </a:xfrm>
        </p:spPr>
        <p:txBody>
          <a:bodyPr>
            <a:noAutofit/>
          </a:bodyPr>
          <a:lstStyle/>
          <a:p>
            <a:r>
              <a:rPr lang="hu-HU" sz="2400" b="1" dirty="0" err="1">
                <a:effectLst/>
              </a:rPr>
              <a:t>Made</a:t>
            </a:r>
            <a:r>
              <a:rPr lang="hu-HU" sz="2400" b="1" dirty="0">
                <a:effectLst/>
              </a:rPr>
              <a:t> </a:t>
            </a:r>
            <a:r>
              <a:rPr lang="hu-HU" sz="2400" b="1" dirty="0" err="1">
                <a:effectLst/>
              </a:rPr>
              <a:t>by</a:t>
            </a:r>
            <a:r>
              <a:rPr lang="hu-HU" sz="2400" b="1" dirty="0">
                <a:effectLst/>
              </a:rPr>
              <a:t>: </a:t>
            </a:r>
            <a:r>
              <a:rPr lang="hu-HU" sz="2400" dirty="0">
                <a:effectLst/>
              </a:rPr>
              <a:t>Kiss Gábor, Kiss Máté Márk, Takács Zoltán</a:t>
            </a:r>
          </a:p>
        </p:txBody>
      </p:sp>
      <p:pic>
        <p:nvPicPr>
          <p:cNvPr id="4" name="PureLine Divat Webshop - Google Chrome 2025-02-18 16-27-17">
            <a:hlinkClick r:id="" action="ppaction://media"/>
            <a:extLst>
              <a:ext uri="{FF2B5EF4-FFF2-40B4-BE49-F238E27FC236}">
                <a16:creationId xmlns:a16="http://schemas.microsoft.com/office/drawing/2014/main" id="{0C833137-5AD4-E640-C55A-C46C34430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148" y="1963308"/>
            <a:ext cx="8809704" cy="473406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396A3-2548-48BD-AB50-DAEB2B7CF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142" cy="8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9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3E13A3-6AE8-4D03-BC5A-755A57DF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6089"/>
            <a:ext cx="10353762" cy="970450"/>
          </a:xfrm>
        </p:spPr>
        <p:txBody>
          <a:bodyPr/>
          <a:lstStyle/>
          <a:p>
            <a:r>
              <a:rPr lang="hu-HU" dirty="0"/>
              <a:t>Nem elérhető részek kezelése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29C9DC0-2AD9-40BB-A163-3516BE0E7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26" y="1963358"/>
            <a:ext cx="4876344" cy="544884"/>
          </a:xfrm>
        </p:spPr>
        <p:txBody>
          <a:bodyPr/>
          <a:lstStyle/>
          <a:p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cart_items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endParaRPr lang="hu-HU" dirty="0">
              <a:effectLst/>
            </a:endParaRP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87EA0CDE-98D3-44AD-B6CF-4FE7E6055C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4058" y="2824927"/>
            <a:ext cx="5075281" cy="3056584"/>
          </a:xfrm>
          <a:prstGeom prst="rect">
            <a:avLst/>
          </a:prstGeom>
        </p:spPr>
      </p:pic>
      <p:sp>
        <p:nvSpPr>
          <p:cNvPr id="7" name="Szöveg helye 6">
            <a:extLst>
              <a:ext uri="{FF2B5EF4-FFF2-40B4-BE49-F238E27FC236}">
                <a16:creationId xmlns:a16="http://schemas.microsoft.com/office/drawing/2014/main" id="{5D78653A-C113-49FC-94B4-A61B285BA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786" y="1963358"/>
            <a:ext cx="4895330" cy="833559"/>
          </a:xfrm>
        </p:spPr>
        <p:txBody>
          <a:bodyPr/>
          <a:lstStyle/>
          <a:p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hu-HU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hu-HU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cart_items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hu-HU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A09DFED-8674-4E54-85B0-B928AD45A0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176" r="324"/>
          <a:stretch/>
        </p:blipFill>
        <p:spPr>
          <a:xfrm>
            <a:off x="6153978" y="2824927"/>
            <a:ext cx="5118903" cy="30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4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0D1EEE-C832-4E54-866F-5698FF72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27188B4A-2B40-444A-A5D6-6189C4FB6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Funkcionális tesztelés</a:t>
            </a:r>
            <a:r>
              <a:rPr lang="hu-HU" dirty="0">
                <a:effectLst/>
              </a:rPr>
              <a:t>: rendszer funkcióit az elvárt viselkedés alapján teszteltük.</a:t>
            </a:r>
          </a:p>
          <a:p>
            <a:r>
              <a:rPr lang="hu-HU" b="1" dirty="0">
                <a:effectLst/>
              </a:rPr>
              <a:t>Pozitív tesztelés</a:t>
            </a:r>
            <a:r>
              <a:rPr lang="hu-HU" dirty="0">
                <a:effectLst/>
              </a:rPr>
              <a:t>: A rendszer helyes működését teszteltük érvényes adatok bevitele esetén (pl. helyes email és jelszó).</a:t>
            </a:r>
          </a:p>
          <a:p>
            <a:r>
              <a:rPr lang="hu-HU" dirty="0">
                <a:effectLst/>
              </a:rPr>
              <a:t> </a:t>
            </a:r>
            <a:r>
              <a:rPr lang="hu-HU" b="1" dirty="0">
                <a:effectLst/>
              </a:rPr>
              <a:t>Negatív tesztelés</a:t>
            </a:r>
            <a:r>
              <a:rPr lang="hu-HU" dirty="0">
                <a:effectLst/>
              </a:rPr>
              <a:t>: A rendszer reagálását teszteltük hibás vagy érvénytelen adatok esetén (pl. helytelen email vagy jelszó, hiányzó mezők).</a:t>
            </a:r>
          </a:p>
          <a:p>
            <a:pPr marL="36900" indent="0">
              <a:buNone/>
            </a:pPr>
            <a:r>
              <a:rPr lang="hu-HU" dirty="0">
                <a:effectLst/>
              </a:rPr>
              <a:t>Tesztelési forgatókönyvek: </a:t>
            </a:r>
            <a:r>
              <a:rPr lang="hu-HU" b="1" dirty="0">
                <a:effectLst/>
              </a:rPr>
              <a:t>:</a:t>
            </a:r>
          </a:p>
          <a:p>
            <a:r>
              <a:rPr lang="hu-HU" dirty="0">
                <a:effectLst/>
              </a:rPr>
              <a:t>TC1.1: Helytelen email-cím és jelszó.</a:t>
            </a:r>
          </a:p>
          <a:p>
            <a:r>
              <a:rPr lang="hu-HU" dirty="0">
                <a:effectLst/>
              </a:rPr>
              <a:t>TC1.4: Sikeres bejelentkezés helyes email-cím és jelszó esetén. 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Elvárt eredmény</a:t>
            </a:r>
            <a:r>
              <a:rPr lang="hu-HU" dirty="0">
                <a:effectLst/>
              </a:rPr>
              <a:t>: A rendszer hibát jelez hibás adatok esetén, és nem lép tovább a főoldalra. Sikeres bejelentkezés esetén a felhasználót átirányítja a felhasználói fiók oldalára.</a:t>
            </a:r>
          </a:p>
        </p:txBody>
      </p:sp>
    </p:spTree>
    <p:extLst>
      <p:ext uri="{BB962C8B-B14F-4D97-AF65-F5344CB8AC3E}">
        <p14:creationId xmlns:p14="http://schemas.microsoft.com/office/powerpoint/2010/main" val="108827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3B5F96-42E1-426E-AFE7-7E58D362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0052"/>
            <a:ext cx="10353762" cy="970450"/>
          </a:xfrm>
        </p:spPr>
        <p:txBody>
          <a:bodyPr/>
          <a:lstStyle/>
          <a:p>
            <a:r>
              <a:rPr lang="hu-HU" dirty="0"/>
              <a:t>Tesztpéldák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BCA03F-5CD9-4E49-8FE0-A421FCB51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85" y="1732449"/>
            <a:ext cx="4965895" cy="4835499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Teszt 1 - Bejelentkezés helytelen email-cím és jelszóval</a:t>
            </a:r>
          </a:p>
          <a:p>
            <a:r>
              <a:rPr lang="hu-HU" dirty="0"/>
              <a:t>Teszt azonosító: TC1.1</a:t>
            </a:r>
          </a:p>
          <a:p>
            <a:r>
              <a:rPr lang="hu-HU" b="1" dirty="0"/>
              <a:t>Bemeneti adatok:</a:t>
            </a:r>
          </a:p>
          <a:p>
            <a:r>
              <a:rPr lang="hu-HU" dirty="0"/>
              <a:t>Email: admi@gmail.com</a:t>
            </a:r>
          </a:p>
          <a:p>
            <a:r>
              <a:rPr lang="hu-HU" dirty="0"/>
              <a:t>Jelszó: 123</a:t>
            </a:r>
          </a:p>
          <a:p>
            <a:r>
              <a:rPr lang="hu-HU" dirty="0"/>
              <a:t>Tesztelt funkció: Bejelentkezés</a:t>
            </a:r>
          </a:p>
          <a:p>
            <a:pPr marL="36900" indent="0">
              <a:buNone/>
            </a:pPr>
            <a:r>
              <a:rPr lang="hu-HU" b="1" dirty="0"/>
              <a:t>Eredmény:</a:t>
            </a:r>
          </a:p>
          <a:p>
            <a:r>
              <a:rPr lang="hu-HU" dirty="0"/>
              <a:t>Hibaüzenet jelenik meg: „Hibás email cím vagy jelszó.”</a:t>
            </a:r>
          </a:p>
          <a:p>
            <a:r>
              <a:rPr lang="hu-HU" dirty="0"/>
              <a:t>A felhasználó nem tud bejelentkezni.</a:t>
            </a:r>
          </a:p>
          <a:p>
            <a:r>
              <a:rPr lang="hu-HU" dirty="0"/>
              <a:t>Státusz: Sikeres (a rendszer helyesen reagál a hibás adatokra).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2F38BA4-2AC8-4708-A3CB-B2693C296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0"/>
          <a:stretch/>
        </p:blipFill>
        <p:spPr>
          <a:xfrm>
            <a:off x="5779299" y="1956619"/>
            <a:ext cx="6128172" cy="4382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1269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C09D97-6CC6-4EFF-8F26-2987BF39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93290"/>
            <a:ext cx="10353762" cy="970450"/>
          </a:xfrm>
        </p:spPr>
        <p:txBody>
          <a:bodyPr/>
          <a:lstStyle/>
          <a:p>
            <a:r>
              <a:rPr lang="hu-HU" dirty="0"/>
              <a:t>Tesztpéldák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DBB101-D199-4123-9364-AE52469F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31" y="1732447"/>
            <a:ext cx="4240492" cy="473226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hu-HU" b="1" dirty="0"/>
              <a:t>Teszt 4 - Bejelentkezés érvényes email-címmel és jelszóval</a:t>
            </a:r>
          </a:p>
          <a:p>
            <a:r>
              <a:rPr lang="hu-HU" dirty="0"/>
              <a:t>Teszt azonosító: TC1.4</a:t>
            </a:r>
          </a:p>
          <a:p>
            <a:r>
              <a:rPr lang="hu-HU" b="1" dirty="0"/>
              <a:t>Bemeneti adatok:</a:t>
            </a:r>
          </a:p>
          <a:p>
            <a:r>
              <a:rPr lang="hu-HU" dirty="0"/>
              <a:t>Email: admin@gmail.com</a:t>
            </a:r>
          </a:p>
          <a:p>
            <a:r>
              <a:rPr lang="hu-HU" dirty="0"/>
              <a:t>Jelszó: 1234</a:t>
            </a:r>
          </a:p>
          <a:p>
            <a:r>
              <a:rPr lang="hu-HU" dirty="0"/>
              <a:t>Tesztelt funkció: Bejelentkezés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Eredmény</a:t>
            </a:r>
            <a:r>
              <a:rPr lang="hu-HU" dirty="0"/>
              <a:t>:</a:t>
            </a:r>
          </a:p>
          <a:p>
            <a:r>
              <a:rPr lang="hu-HU" dirty="0"/>
              <a:t>A rendszer sikeresen bejelentkezik, és a felhasználó átirányításra kerül a Rendeléseim oldalra.</a:t>
            </a:r>
          </a:p>
          <a:p>
            <a:r>
              <a:rPr lang="hu-HU" dirty="0"/>
              <a:t>Státusz: Sikeres (a bejelentkezés a várt módon történt)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8F663E9-03C2-44C8-8F3B-C78B9871E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r="4645"/>
          <a:stretch/>
        </p:blipFill>
        <p:spPr>
          <a:xfrm>
            <a:off x="4984608" y="1952992"/>
            <a:ext cx="6880013" cy="4291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4758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C28110-AE2D-46F1-8DFB-F1CC811A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Csapatmunka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2B8880-F9E3-4A52-8904-E7923B2F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b="1" dirty="0">
                <a:effectLst/>
              </a:rPr>
              <a:t> Meetingek: </a:t>
            </a:r>
            <a:r>
              <a:rPr lang="hu-HU" dirty="0">
                <a:effectLst/>
              </a:rPr>
              <a:t>Rendszeres megbeszéléseket tartottunk, hogy nyomon követhessük a fejlesztés előrehaladását, kiosszuk a feladatokat és megoldjuk a felmerülő problémákat.</a:t>
            </a:r>
          </a:p>
          <a:p>
            <a:r>
              <a:rPr lang="hu-HU" b="1" dirty="0">
                <a:effectLst/>
              </a:rPr>
              <a:t>GitHub: </a:t>
            </a:r>
            <a:r>
              <a:rPr lang="hu-HU" dirty="0">
                <a:effectLst/>
              </a:rPr>
              <a:t>A közös fejlesztést GitHubon keresztül végeztük, itt értük el egymás kész feladatait.</a:t>
            </a:r>
          </a:p>
          <a:p>
            <a:pPr marL="36900" indent="0">
              <a:buNone/>
            </a:pPr>
            <a:endParaRPr lang="hu-HU" b="1" dirty="0">
              <a:effectLst/>
            </a:endParaRPr>
          </a:p>
          <a:p>
            <a:r>
              <a:rPr lang="hu-HU" b="1" dirty="0">
                <a:effectLst/>
              </a:rPr>
              <a:t>Projektvezető</a:t>
            </a:r>
            <a:r>
              <a:rPr lang="hu-HU" dirty="0"/>
              <a:t> (Kiss Gábor): A projekt irányítása</a:t>
            </a:r>
          </a:p>
          <a:p>
            <a:r>
              <a:rPr lang="hu-HU" b="1" dirty="0"/>
              <a:t>Fejlesztők/tervezők</a:t>
            </a:r>
            <a:r>
              <a:rPr lang="hu-HU" dirty="0"/>
              <a:t> (Kiss Gábor, Kiss Máté Márk, Takács Zoltán):</a:t>
            </a:r>
          </a:p>
          <a:p>
            <a:pPr lvl="1"/>
            <a:r>
              <a:rPr lang="hu-HU" dirty="0"/>
              <a:t> A webshop backend és frontend fejlesztése, funkciók és adatbázis kezelés, felhasználói felület megtervezése, design elkészítése, </a:t>
            </a:r>
            <a:r>
              <a:rPr lang="hu-HU" dirty="0" err="1"/>
              <a:t>reszponzivitás</a:t>
            </a:r>
            <a:r>
              <a:rPr lang="hu-HU" dirty="0"/>
              <a:t> biztosítása. </a:t>
            </a:r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  <a:p>
            <a:endParaRPr lang="hu-HU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491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F1C418-C2CE-4A53-A9B7-9C68C215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effectLst/>
              </a:rPr>
              <a:t>A probléma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FEA1B1E-E276-4F19-9322-DB0B7E839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48" y="1851325"/>
            <a:ext cx="10762006" cy="2000565"/>
          </a:xfrm>
        </p:spPr>
        <p:txBody>
          <a:bodyPr/>
          <a:lstStyle/>
          <a:p>
            <a:r>
              <a:rPr lang="hu-HU" dirty="0">
                <a:effectLst/>
              </a:rPr>
              <a:t>Egy kisvállalkozás számára nem állt rendelkezésre online értékesítési platform.</a:t>
            </a:r>
          </a:p>
          <a:p>
            <a:r>
              <a:rPr lang="hu-HU" b="1" dirty="0">
                <a:effectLst/>
              </a:rPr>
              <a:t>Üzlet elhelyezkedése</a:t>
            </a:r>
            <a:r>
              <a:rPr lang="hu-HU" dirty="0">
                <a:effectLst/>
              </a:rPr>
              <a:t> – az üzlet egy kisebb városban van, az online platformmal sokkal több vásárlót lehet elérni.</a:t>
            </a: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A9AAA00-F2D0-4975-AA1D-A152577EA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01"/>
          <a:stretch/>
        </p:blipFill>
        <p:spPr>
          <a:xfrm>
            <a:off x="704348" y="4006392"/>
            <a:ext cx="10772655" cy="26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1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44E103-FCBD-48C4-A2A4-CFAEDBC9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5"/>
            <a:ext cx="10353762" cy="970450"/>
          </a:xfrm>
        </p:spPr>
        <p:txBody>
          <a:bodyPr/>
          <a:lstStyle/>
          <a:p>
            <a:r>
              <a:rPr lang="hu-HU" b="1" dirty="0">
                <a:effectLst/>
              </a:rPr>
              <a:t>A megoldás </a:t>
            </a:r>
            <a:r>
              <a:rPr lang="hu-HU" b="1" dirty="0" err="1">
                <a:effectLst/>
              </a:rPr>
              <a:t>PureLine</a:t>
            </a:r>
            <a:endParaRPr lang="hu-HU" b="1" dirty="0">
              <a:effectLst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6EA0AD-F1D6-41AE-B011-415BBA714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5036"/>
            <a:ext cx="10353762" cy="2246089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Szoftver célja:</a:t>
            </a:r>
          </a:p>
          <a:p>
            <a:r>
              <a:rPr lang="hu-HU" dirty="0">
                <a:effectLst/>
              </a:rPr>
              <a:t>Reszponzív, felhasználóbarát webshop</a:t>
            </a:r>
          </a:p>
          <a:p>
            <a:r>
              <a:rPr lang="hu-HU" b="1" dirty="0"/>
              <a:t>Kényelmes böngészés</a:t>
            </a:r>
            <a:r>
              <a:rPr lang="hu-HU" dirty="0"/>
              <a:t> – A vásárlók egyszerűen, kategóriák és szűrők segítségével megtalálhatják a kívánt termékeket.</a:t>
            </a:r>
            <a:endParaRPr lang="hu-HU" dirty="0">
              <a:effectLst/>
            </a:endParaRPr>
          </a:p>
          <a:p>
            <a:r>
              <a:rPr lang="hu-HU" b="1" dirty="0"/>
              <a:t>Ügyfélszolgálat elérhetősége</a:t>
            </a:r>
            <a:r>
              <a:rPr lang="hu-HU" dirty="0"/>
              <a:t> – A vásárlók online is feltehetik kérdéseiket, így nem szükséges személyesen érdeklődniük az üzletben.</a:t>
            </a:r>
            <a:endParaRPr lang="hu-HU" dirty="0">
              <a:effectLst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0203B1F-5902-4658-A967-D9B2AC430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4327" r="-155" b="69029"/>
          <a:stretch/>
        </p:blipFill>
        <p:spPr>
          <a:xfrm>
            <a:off x="503704" y="4361589"/>
            <a:ext cx="11184592" cy="23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6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00FA1C-31C1-4DB8-A3A7-606E3499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8459"/>
            <a:ext cx="10353762" cy="970450"/>
          </a:xfrm>
        </p:spPr>
        <p:txBody>
          <a:bodyPr/>
          <a:lstStyle/>
          <a:p>
            <a:r>
              <a:rPr lang="hu-HU" dirty="0"/>
              <a:t>Webshop fontosabb funkciói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37B138-1DF1-4CF2-B864-F86EB5F1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12" y="1828316"/>
            <a:ext cx="4167252" cy="4960582"/>
          </a:xfrm>
        </p:spPr>
        <p:txBody>
          <a:bodyPr/>
          <a:lstStyle/>
          <a:p>
            <a:r>
              <a:rPr lang="hu-HU" dirty="0">
                <a:effectLst/>
              </a:rPr>
              <a:t>Bejelentkezés, regisztráció</a:t>
            </a:r>
          </a:p>
          <a:p>
            <a:r>
              <a:rPr lang="hu-HU" dirty="0">
                <a:effectLst/>
              </a:rPr>
              <a:t> Adminisztrációs felület </a:t>
            </a:r>
          </a:p>
          <a:p>
            <a:pPr lvl="1"/>
            <a:r>
              <a:rPr lang="hu-HU" dirty="0">
                <a:effectLst/>
              </a:rPr>
              <a:t>Rendelések módosítása</a:t>
            </a:r>
          </a:p>
          <a:p>
            <a:pPr lvl="1"/>
            <a:r>
              <a:rPr lang="hu-HU" dirty="0">
                <a:effectLst/>
              </a:rPr>
              <a:t>Termékek szerkesztése, törlése, hozzáadása</a:t>
            </a:r>
          </a:p>
          <a:p>
            <a:r>
              <a:rPr lang="hu-HU" dirty="0">
                <a:effectLst/>
              </a:rPr>
              <a:t>Kereső sáv, szűrők</a:t>
            </a:r>
          </a:p>
          <a:p>
            <a:r>
              <a:rPr lang="hu-HU" dirty="0">
                <a:effectLst/>
              </a:rPr>
              <a:t>Kosár, kívánságlista (hozzáadás, törlés funkciók)</a:t>
            </a:r>
          </a:p>
          <a:p>
            <a:r>
              <a:rPr lang="hu-HU" dirty="0">
                <a:effectLst/>
              </a:rPr>
              <a:t>Rendelés állapota</a:t>
            </a:r>
          </a:p>
          <a:p>
            <a:r>
              <a:rPr lang="hu-HU" dirty="0">
                <a:effectLst/>
              </a:rPr>
              <a:t>Véletlenszerű termék generátor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75FDE1A-D5A1-4190-98B8-7264E2539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" t="5918" b="4417"/>
          <a:stretch/>
        </p:blipFill>
        <p:spPr>
          <a:xfrm>
            <a:off x="4911364" y="1828316"/>
            <a:ext cx="6852269" cy="47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3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94F2AC-4D8A-4E24-9186-EA27B2C5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0491"/>
            <a:ext cx="10353762" cy="970450"/>
          </a:xfrm>
        </p:spPr>
        <p:txBody>
          <a:bodyPr/>
          <a:lstStyle/>
          <a:p>
            <a:r>
              <a:rPr lang="hu-HU" dirty="0">
                <a:effectLst/>
              </a:rPr>
              <a:t>A </a:t>
            </a:r>
            <a:r>
              <a:rPr lang="hu-HU" dirty="0" err="1">
                <a:effectLst/>
              </a:rPr>
              <a:t>PureLine</a:t>
            </a:r>
            <a:r>
              <a:rPr lang="hu-HU" dirty="0">
                <a:effectLst/>
              </a:rPr>
              <a:t> megvalósítása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816BFD-0BA8-43FB-AF2F-D2ACC51C0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08" y="1683743"/>
            <a:ext cx="8026266" cy="481918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hu-HU" b="1" dirty="0">
                <a:effectLst/>
              </a:rPr>
              <a:t>Frontend technológiák</a:t>
            </a:r>
          </a:p>
          <a:p>
            <a:pPr marL="36900" indent="0">
              <a:buNone/>
            </a:pPr>
            <a:r>
              <a:rPr lang="hu-HU" sz="1800" dirty="0">
                <a:effectLst/>
              </a:rPr>
              <a:t>A frontend az a réteg, amelyet a felhasználók látnak és használnak.</a:t>
            </a:r>
          </a:p>
          <a:p>
            <a:r>
              <a:rPr lang="hu-HU" sz="1800" b="1" dirty="0">
                <a:effectLst/>
              </a:rPr>
              <a:t>HTML</a:t>
            </a:r>
            <a:r>
              <a:rPr lang="hu-HU" sz="1800" dirty="0">
                <a:effectLst/>
              </a:rPr>
              <a:t>: A weboldalunk szerkezetét és tartalmát határozta meg.</a:t>
            </a:r>
          </a:p>
          <a:p>
            <a:r>
              <a:rPr lang="hu-HU" sz="1800" b="1" dirty="0">
                <a:effectLst/>
              </a:rPr>
              <a:t>CSS</a:t>
            </a:r>
            <a:r>
              <a:rPr lang="hu-HU" sz="1800" dirty="0">
                <a:effectLst/>
              </a:rPr>
              <a:t>: A weboldal kinézetéért felelt.</a:t>
            </a:r>
          </a:p>
          <a:p>
            <a:r>
              <a:rPr lang="hu-HU" sz="1800" b="1" dirty="0">
                <a:effectLst/>
              </a:rPr>
              <a:t>JavaScript</a:t>
            </a:r>
            <a:r>
              <a:rPr lang="hu-HU" sz="1800" dirty="0">
                <a:effectLst/>
              </a:rPr>
              <a:t>: Lehetővé tette, hogy az </a:t>
            </a:r>
            <a:r>
              <a:rPr lang="hu-HU" sz="1800" dirty="0"/>
              <a:t>oldal elemei valós időben változzanak</a:t>
            </a:r>
            <a:endParaRPr lang="hu-HU" sz="1800" dirty="0">
              <a:effectLst/>
            </a:endParaRPr>
          </a:p>
          <a:p>
            <a:r>
              <a:rPr lang="hu-HU" sz="1800" b="1" dirty="0" err="1">
                <a:effectLst/>
              </a:rPr>
              <a:t>Bootstrap</a:t>
            </a:r>
            <a:r>
              <a:rPr lang="hu-HU" sz="1800" dirty="0">
                <a:effectLst/>
              </a:rPr>
              <a:t>: Gyors és reszponzív fejlesztésre használtuk.</a:t>
            </a:r>
          </a:p>
          <a:p>
            <a:pPr marL="36900" indent="0">
              <a:buNone/>
            </a:pPr>
            <a:r>
              <a:rPr lang="hu-HU" b="1" dirty="0">
                <a:effectLst/>
              </a:rPr>
              <a:t>Backend technológiák</a:t>
            </a:r>
          </a:p>
          <a:p>
            <a:pPr marL="36900" indent="0">
              <a:buNone/>
            </a:pPr>
            <a:r>
              <a:rPr lang="hu-HU" sz="1800" dirty="0">
                <a:effectLst/>
              </a:rPr>
              <a:t>A backend az alkalmazás adatkezeléséért és szerveroldali logikájáért felelt.</a:t>
            </a:r>
          </a:p>
          <a:p>
            <a:r>
              <a:rPr lang="hu-HU" sz="1800" b="1" dirty="0">
                <a:effectLst/>
              </a:rPr>
              <a:t>PHP</a:t>
            </a:r>
            <a:r>
              <a:rPr lang="hu-HU" sz="1800" dirty="0">
                <a:effectLst/>
              </a:rPr>
              <a:t>: Adatfeldolgozás, szerveroldali logikák</a:t>
            </a:r>
          </a:p>
          <a:p>
            <a:r>
              <a:rPr lang="hu-HU" sz="1800" b="1" dirty="0" err="1">
                <a:effectLst/>
              </a:rPr>
              <a:t>MySQL</a:t>
            </a:r>
            <a:r>
              <a:rPr lang="hu-HU" sz="1800" dirty="0">
                <a:effectLst/>
              </a:rPr>
              <a:t>: Relációs adatbázis-kezelő rendszer az adatok tárolására.</a:t>
            </a:r>
          </a:p>
          <a:p>
            <a:r>
              <a:rPr lang="hu-HU" sz="1800" b="1" dirty="0" err="1">
                <a:effectLst/>
              </a:rPr>
              <a:t>phpMyAdmin</a:t>
            </a:r>
            <a:r>
              <a:rPr lang="hu-HU" sz="1800" dirty="0">
                <a:effectLst/>
              </a:rPr>
              <a:t>: Webes felület az adatbázis kezelésére.</a:t>
            </a:r>
          </a:p>
          <a:p>
            <a:endParaRPr lang="hu-HU" dirty="0">
              <a:effectLst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DABCBDD-B092-4C63-B55A-CEA055B0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8" r="5916"/>
          <a:stretch/>
        </p:blipFill>
        <p:spPr>
          <a:xfrm rot="5400000">
            <a:off x="7777697" y="3163478"/>
            <a:ext cx="6233495" cy="767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4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87352A-4A04-476E-9E69-EF9770FD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671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hu-HU" dirty="0"/>
              <a:t>Mappastruktúra és fájlok / Tiszta kód alkalmazása</a:t>
            </a:r>
            <a:endParaRPr lang="hu-HU" dirty="0">
              <a:effectLst/>
            </a:endParaRP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2193082C-0159-4F59-A443-A0EDB4EBA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654751" cy="4622875"/>
          </a:xfrm>
        </p:spPr>
        <p:txBody>
          <a:bodyPr>
            <a:normAutofit/>
          </a:bodyPr>
          <a:lstStyle/>
          <a:p>
            <a:r>
              <a:rPr lang="hu-HU" dirty="0"/>
              <a:t>Projekt kódját kisebb, jól elkülönített modulokra bontottuk, például:</a:t>
            </a:r>
          </a:p>
          <a:p>
            <a:pPr lvl="1"/>
            <a:r>
              <a:rPr lang="hu-HU" dirty="0"/>
              <a:t>Bejelentkezés és regisztráció kezelése.</a:t>
            </a:r>
          </a:p>
          <a:p>
            <a:pPr lvl="1"/>
            <a:r>
              <a:rPr lang="hu-HU" dirty="0"/>
              <a:t>Kosár funkciók: Termékek hozzáadása, eltávolítása</a:t>
            </a:r>
          </a:p>
          <a:p>
            <a:r>
              <a:rPr lang="hu-HU" dirty="0"/>
              <a:t>A változók, függvények és osztályok neveit úgy választottuk meg, hogy azok egyértelműen tükrözzék a funkciójukat. Például:</a:t>
            </a:r>
          </a:p>
          <a:p>
            <a:pPr lvl="1"/>
            <a:r>
              <a:rPr lang="hu-HU" dirty="0" err="1"/>
              <a:t>loginUser</a:t>
            </a:r>
            <a:r>
              <a:rPr lang="hu-HU" dirty="0"/>
              <a:t>: A felhasználó bejelentkezési folyamatát kezeli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BB3B51C-0879-4C63-8922-E6BCA4F12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1" y="1295643"/>
            <a:ext cx="2272153" cy="521772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E16B668-B892-44F4-B1C3-CF4E63AF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29" y="1376435"/>
            <a:ext cx="2880610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8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E863AB-D808-4396-B814-AD3943A4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6477"/>
            <a:ext cx="10353762" cy="970450"/>
          </a:xfrm>
        </p:spPr>
        <p:txBody>
          <a:bodyPr/>
          <a:lstStyle/>
          <a:p>
            <a:r>
              <a:rPr lang="hu-HU" dirty="0"/>
              <a:t>Adatbázis (</a:t>
            </a:r>
            <a:r>
              <a:rPr lang="hu-HU" dirty="0" err="1"/>
              <a:t>MySQL</a:t>
            </a:r>
            <a:r>
              <a:rPr lang="hu-HU" dirty="0"/>
              <a:t>)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FF95C54A-38ED-419B-96AF-F6BCA17E0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6" y="1732449"/>
            <a:ext cx="4611934" cy="4058750"/>
          </a:xfrm>
        </p:spPr>
        <p:txBody>
          <a:bodyPr>
            <a:normAutofit/>
          </a:bodyPr>
          <a:lstStyle/>
          <a:p>
            <a:r>
              <a:rPr lang="hu-HU" dirty="0"/>
              <a:t>Miért van szükség adatbázisra egy webshopnál?</a:t>
            </a:r>
          </a:p>
          <a:p>
            <a:r>
              <a:rPr lang="hu-HU" dirty="0"/>
              <a:t>Adatbázis-adminisztrációs eszköz: </a:t>
            </a:r>
            <a:r>
              <a:rPr lang="hu-HU" dirty="0" err="1"/>
              <a:t>phpMyAdmin</a:t>
            </a:r>
            <a:r>
              <a:rPr lang="hu-HU" dirty="0"/>
              <a:t> 5.2.1</a:t>
            </a:r>
          </a:p>
          <a:p>
            <a:r>
              <a:rPr lang="hu-HU" dirty="0"/>
              <a:t>Kapcsolatok:</a:t>
            </a:r>
          </a:p>
          <a:p>
            <a:pPr lvl="1"/>
            <a:r>
              <a:rPr lang="hu-HU" dirty="0"/>
              <a:t>A termékek kategóriákhoz vannak rendelve</a:t>
            </a:r>
          </a:p>
          <a:p>
            <a:pPr lvl="1"/>
            <a:r>
              <a:rPr lang="hu-HU" dirty="0"/>
              <a:t>A felhasználók (vásárlók) adatai kapcsolódnak a rendelésekhez.</a:t>
            </a:r>
          </a:p>
          <a:p>
            <a:pPr lvl="1"/>
            <a:r>
              <a:rPr lang="hu-HU" dirty="0"/>
              <a:t> A termékekhez felhasználói azonosító (tulajdonos) tartozik.</a:t>
            </a:r>
          </a:p>
          <a:p>
            <a:pPr marL="450000" lvl="1" indent="0">
              <a:buNone/>
            </a:pPr>
            <a:endParaRPr lang="hu-HU" dirty="0"/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5E00DEED-EFD1-4393-92AD-0FF209733E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5616" r="12776" b="8361"/>
          <a:stretch/>
        </p:blipFill>
        <p:spPr>
          <a:xfrm>
            <a:off x="6090676" y="1544650"/>
            <a:ext cx="5932575" cy="5023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399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706C8-7889-40A8-988F-06834B56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6" name="pureline-divat-webshop-google-chrome-2025-02-19-11-33-12_uMqNEK8r">
            <a:hlinkClick r:id="" action="ppaction://media"/>
            <a:extLst>
              <a:ext uri="{FF2B5EF4-FFF2-40B4-BE49-F238E27FC236}">
                <a16:creationId xmlns:a16="http://schemas.microsoft.com/office/drawing/2014/main" id="{0F452BDE-6C71-4FF1-AE8C-D4E862690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679" b="23292"/>
          <a:stretch/>
        </p:blipFill>
        <p:spPr>
          <a:xfrm>
            <a:off x="1101648" y="1580050"/>
            <a:ext cx="9978055" cy="5091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15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E5F006-2CA5-4892-93D4-AF31070D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0A0CE7-3921-40E3-B237-7AB70AB2B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23" y="0"/>
            <a:ext cx="1853282" cy="685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CD8439E-0E78-4216-8D41-2A0705745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92" y="2178436"/>
            <a:ext cx="7951416" cy="40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1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1669</TotalTime>
  <Words>897</Words>
  <Application>Microsoft Office PowerPoint</Application>
  <PresentationFormat>Szélesvásznú</PresentationFormat>
  <Paragraphs>106</Paragraphs>
  <Slides>14</Slides>
  <Notes>10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Calisto MT</vt:lpstr>
      <vt:lpstr>Consolas</vt:lpstr>
      <vt:lpstr>Google Sans</vt:lpstr>
      <vt:lpstr>ralewayregular</vt:lpstr>
      <vt:lpstr>Trebuchet MS</vt:lpstr>
      <vt:lpstr>Wingdings 2</vt:lpstr>
      <vt:lpstr>Pala</vt:lpstr>
      <vt:lpstr>PureLine Webshop</vt:lpstr>
      <vt:lpstr>A probléma</vt:lpstr>
      <vt:lpstr>A megoldás PureLine</vt:lpstr>
      <vt:lpstr>Webshop fontosabb funkciói</vt:lpstr>
      <vt:lpstr>A PureLine megvalósítása</vt:lpstr>
      <vt:lpstr>Mappastruktúra és fájlok / Tiszta kód alkalmazása</vt:lpstr>
      <vt:lpstr>Adatbázis (MySQL)</vt:lpstr>
      <vt:lpstr>Reszponzivitás</vt:lpstr>
      <vt:lpstr>Reszponzivitás</vt:lpstr>
      <vt:lpstr>Nem elérhető részek kezelése</vt:lpstr>
      <vt:lpstr>Tesztelés</vt:lpstr>
      <vt:lpstr>Tesztpéldák</vt:lpstr>
      <vt:lpstr>Tesztpéldák</vt:lpstr>
      <vt:lpstr>Csapatmunka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222</cp:revision>
  <dcterms:created xsi:type="dcterms:W3CDTF">2025-02-06T08:50:48Z</dcterms:created>
  <dcterms:modified xsi:type="dcterms:W3CDTF">2025-02-19T11:33:20Z</dcterms:modified>
</cp:coreProperties>
</file>